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3004800" cy="7315200"/>
  <p:notesSz cx="6858000" cy="9144000"/>
  <p:embeddedFontLst>
    <p:embeddedFont>
      <p:font typeface="Telegraf Medium" charset="1" panose="00000600000000000000"/>
      <p:regular r:id="rId20"/>
    </p:embeddedFont>
    <p:embeddedFont>
      <p:font typeface="Telegraf Bold" charset="1" panose="00000800000000000000"/>
      <p:regular r:id="rId21"/>
    </p:embeddedFont>
    <p:embeddedFont>
      <p:font typeface="Telegraf Ultra-Bold" charset="1" panose="00000900000000000000"/>
      <p:regular r:id="rId22"/>
    </p:embeddedFont>
    <p:embeddedFont>
      <p:font typeface="Telegraf"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https://www.figma.com/design/QzgnWBjh3XeCPFYCNQW49U/Pablo's-Snackbar?node-id=0-1&amp;t=fteBToSt4CCFVZ3m-1" TargetMode="External" Type="http://schemas.openxmlformats.org/officeDocument/2006/relationships/hyperlink"/><Relationship Id="rId4" Target="https://www.figma.com/design/QzgnWBjh3XeCPFYCNQW49U/Pablo's-Snackbar?node-id=0-1&amp;t=fteBToSt4CCFVZ3m-1"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731520" y="731520"/>
            <a:ext cx="484299" cy="484299"/>
          </a:xfrm>
          <a:custGeom>
            <a:avLst/>
            <a:gdLst/>
            <a:ahLst/>
            <a:cxnLst/>
            <a:rect r="r" b="b" t="t" l="l"/>
            <a:pathLst>
              <a:path h="484299" w="484299">
                <a:moveTo>
                  <a:pt x="0" y="0"/>
                </a:moveTo>
                <a:lnTo>
                  <a:pt x="484299" y="0"/>
                </a:lnTo>
                <a:lnTo>
                  <a:pt x="484299" y="484299"/>
                </a:lnTo>
                <a:lnTo>
                  <a:pt x="0" y="484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5306481"/>
            <a:ext cx="2106526" cy="536268"/>
            <a:chOff x="0" y="0"/>
            <a:chExt cx="2808701" cy="715024"/>
          </a:xfrm>
        </p:grpSpPr>
        <p:grpSp>
          <p:nvGrpSpPr>
            <p:cNvPr name="Group 4" id="4"/>
            <p:cNvGrpSpPr/>
            <p:nvPr/>
          </p:nvGrpSpPr>
          <p:grpSpPr>
            <a:xfrm rot="0">
              <a:off x="0" y="0"/>
              <a:ext cx="2808701" cy="715024"/>
              <a:chOff x="0" y="0"/>
              <a:chExt cx="2035397" cy="518160"/>
            </a:xfrm>
          </p:grpSpPr>
          <p:sp>
            <p:nvSpPr>
              <p:cNvPr name="Freeform 5" id="5"/>
              <p:cNvSpPr/>
              <p:nvPr/>
            </p:nvSpPr>
            <p:spPr>
              <a:xfrm flipH="false" flipV="false" rot="0">
                <a:off x="6350" y="6350"/>
                <a:ext cx="2022697" cy="505460"/>
              </a:xfrm>
              <a:custGeom>
                <a:avLst/>
                <a:gdLst/>
                <a:ahLst/>
                <a:cxnLst/>
                <a:rect r="r" b="b" t="t" l="l"/>
                <a:pathLst>
                  <a:path h="505460" w="2022697">
                    <a:moveTo>
                      <a:pt x="252730" y="0"/>
                    </a:moveTo>
                    <a:lnTo>
                      <a:pt x="1769967" y="0"/>
                    </a:lnTo>
                    <a:cubicBezTo>
                      <a:pt x="1909667" y="0"/>
                      <a:pt x="2022697" y="113030"/>
                      <a:pt x="2022697" y="252730"/>
                    </a:cubicBezTo>
                    <a:cubicBezTo>
                      <a:pt x="2022697" y="392430"/>
                      <a:pt x="1909667" y="505460"/>
                      <a:pt x="1769967" y="505460"/>
                    </a:cubicBezTo>
                    <a:lnTo>
                      <a:pt x="252730" y="505460"/>
                    </a:lnTo>
                    <a:cubicBezTo>
                      <a:pt x="113030" y="505460"/>
                      <a:pt x="0" y="392430"/>
                      <a:pt x="0" y="252730"/>
                    </a:cubicBezTo>
                    <a:cubicBezTo>
                      <a:pt x="0" y="113030"/>
                      <a:pt x="113030" y="0"/>
                      <a:pt x="252730" y="0"/>
                    </a:cubicBezTo>
                    <a:close/>
                  </a:path>
                </a:pathLst>
              </a:custGeom>
              <a:solidFill>
                <a:srgbClr val="BC1823"/>
              </a:solidFill>
            </p:spPr>
          </p:sp>
        </p:grpSp>
        <p:sp>
          <p:nvSpPr>
            <p:cNvPr name="TextBox 6" id="6"/>
            <p:cNvSpPr txBox="true"/>
            <p:nvPr/>
          </p:nvSpPr>
          <p:spPr>
            <a:xfrm rot="0">
              <a:off x="459689" y="111767"/>
              <a:ext cx="1889323" cy="424815"/>
            </a:xfrm>
            <a:prstGeom prst="rect">
              <a:avLst/>
            </a:prstGeom>
          </p:spPr>
          <p:txBody>
            <a:bodyPr anchor="t" rtlCol="false" tIns="0" lIns="0" bIns="0" rIns="0">
              <a:spAutoFit/>
            </a:bodyPr>
            <a:lstStyle/>
            <a:p>
              <a:pPr algn="ctr">
                <a:lnSpc>
                  <a:spcPts val="2520"/>
                </a:lnSpc>
              </a:pPr>
              <a:r>
                <a:rPr lang="en-US" b="true" sz="1800">
                  <a:solidFill>
                    <a:srgbClr val="EFEFEF"/>
                  </a:solidFill>
                  <a:latin typeface="Telegraf Medium"/>
                  <a:ea typeface="Telegraf Medium"/>
                  <a:cs typeface="Telegraf Medium"/>
                  <a:sym typeface="Telegraf Medium"/>
                </a:rPr>
                <a:t>BSIT- 3M</a:t>
              </a:r>
            </a:p>
          </p:txBody>
        </p:sp>
      </p:grpSp>
      <p:sp>
        <p:nvSpPr>
          <p:cNvPr name="Freeform 7" id="7"/>
          <p:cNvSpPr/>
          <p:nvPr/>
        </p:nvSpPr>
        <p:spPr>
          <a:xfrm flipH="false" flipV="false" rot="0">
            <a:off x="8652603" y="3048405"/>
            <a:ext cx="3760931" cy="3535275"/>
          </a:xfrm>
          <a:custGeom>
            <a:avLst/>
            <a:gdLst/>
            <a:ahLst/>
            <a:cxnLst/>
            <a:rect r="r" b="b" t="t" l="l"/>
            <a:pathLst>
              <a:path h="3535275" w="3760931">
                <a:moveTo>
                  <a:pt x="0" y="0"/>
                </a:moveTo>
                <a:lnTo>
                  <a:pt x="3760931" y="0"/>
                </a:lnTo>
                <a:lnTo>
                  <a:pt x="3760931" y="3535275"/>
                </a:lnTo>
                <a:lnTo>
                  <a:pt x="0" y="3535275"/>
                </a:lnTo>
                <a:lnTo>
                  <a:pt x="0" y="0"/>
                </a:lnTo>
                <a:close/>
              </a:path>
            </a:pathLst>
          </a:custGeom>
          <a:blipFill>
            <a:blip r:embed="rId4"/>
            <a:stretch>
              <a:fillRect l="0" t="0" r="0" b="0"/>
            </a:stretch>
          </a:blipFill>
        </p:spPr>
      </p:sp>
      <p:sp>
        <p:nvSpPr>
          <p:cNvPr name="Freeform 8" id="8"/>
          <p:cNvSpPr/>
          <p:nvPr/>
        </p:nvSpPr>
        <p:spPr>
          <a:xfrm flipH="false" flipV="false" rot="0">
            <a:off x="6210921" y="1037048"/>
            <a:ext cx="2283765" cy="2283765"/>
          </a:xfrm>
          <a:custGeom>
            <a:avLst/>
            <a:gdLst/>
            <a:ahLst/>
            <a:cxnLst/>
            <a:rect r="r" b="b" t="t" l="l"/>
            <a:pathLst>
              <a:path h="2283765" w="2283765">
                <a:moveTo>
                  <a:pt x="0" y="0"/>
                </a:moveTo>
                <a:lnTo>
                  <a:pt x="2283765" y="0"/>
                </a:lnTo>
                <a:lnTo>
                  <a:pt x="2283765" y="2283765"/>
                </a:lnTo>
                <a:lnTo>
                  <a:pt x="0" y="22837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731520" y="2854088"/>
            <a:ext cx="5096905" cy="962025"/>
          </a:xfrm>
          <a:prstGeom prst="rect">
            <a:avLst/>
          </a:prstGeom>
        </p:spPr>
        <p:txBody>
          <a:bodyPr anchor="t" rtlCol="false" tIns="0" lIns="0" bIns="0" rIns="0">
            <a:spAutoFit/>
          </a:bodyPr>
          <a:lstStyle/>
          <a:p>
            <a:pPr algn="l">
              <a:lnSpc>
                <a:spcPts val="6825"/>
              </a:lnSpc>
            </a:pPr>
            <a:r>
              <a:rPr lang="en-US" sz="6500" b="true">
                <a:solidFill>
                  <a:srgbClr val="000000"/>
                </a:solidFill>
                <a:latin typeface="Telegraf Bold"/>
                <a:ea typeface="Telegraf Bold"/>
                <a:cs typeface="Telegraf Bold"/>
                <a:sym typeface="Telegraf Bold"/>
              </a:rPr>
              <a:t>ITELEC 3 </a:t>
            </a:r>
          </a:p>
        </p:txBody>
      </p:sp>
      <p:sp>
        <p:nvSpPr>
          <p:cNvPr name="TextBox 10" id="10"/>
          <p:cNvSpPr txBox="true"/>
          <p:nvPr/>
        </p:nvSpPr>
        <p:spPr>
          <a:xfrm rot="0">
            <a:off x="731520" y="4108520"/>
            <a:ext cx="4380012" cy="853440"/>
          </a:xfrm>
          <a:prstGeom prst="rect">
            <a:avLst/>
          </a:prstGeom>
        </p:spPr>
        <p:txBody>
          <a:bodyPr anchor="t" rtlCol="false" tIns="0" lIns="0" bIns="0" rIns="0">
            <a:spAutoFit/>
          </a:bodyPr>
          <a:lstStyle/>
          <a:p>
            <a:pPr algn="l">
              <a:lnSpc>
                <a:spcPts val="3359"/>
              </a:lnSpc>
            </a:pPr>
            <a:r>
              <a:rPr lang="en-US" sz="2400" b="true">
                <a:solidFill>
                  <a:srgbClr val="000000"/>
                </a:solidFill>
                <a:latin typeface="Telegraf Medium"/>
                <a:ea typeface="Telegraf Medium"/>
                <a:cs typeface="Telegraf Medium"/>
                <a:sym typeface="Telegraf Medium"/>
              </a:rPr>
              <a:t>Final Project in PLATFORM TECHNOLOGIES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9D2"/>
        </a:solidFill>
      </p:bgPr>
    </p:bg>
    <p:spTree>
      <p:nvGrpSpPr>
        <p:cNvPr id="1" name=""/>
        <p:cNvGrpSpPr/>
        <p:nvPr/>
      </p:nvGrpSpPr>
      <p:grpSpPr>
        <a:xfrm>
          <a:off x="0" y="0"/>
          <a:ext cx="0" cy="0"/>
          <a:chOff x="0" y="0"/>
          <a:chExt cx="0" cy="0"/>
        </a:xfrm>
      </p:grpSpPr>
      <p:sp>
        <p:nvSpPr>
          <p:cNvPr name="Freeform 2" id="2"/>
          <p:cNvSpPr/>
          <p:nvPr/>
        </p:nvSpPr>
        <p:spPr>
          <a:xfrm flipH="false" flipV="false" rot="0">
            <a:off x="9066535" y="4004677"/>
            <a:ext cx="3944615" cy="2926080"/>
          </a:xfrm>
          <a:custGeom>
            <a:avLst/>
            <a:gdLst/>
            <a:ahLst/>
            <a:cxnLst/>
            <a:rect r="r" b="b" t="t" l="l"/>
            <a:pathLst>
              <a:path h="2926080" w="3944615">
                <a:moveTo>
                  <a:pt x="0" y="0"/>
                </a:moveTo>
                <a:lnTo>
                  <a:pt x="3944615" y="0"/>
                </a:lnTo>
                <a:lnTo>
                  <a:pt x="3944615" y="2926080"/>
                </a:lnTo>
                <a:lnTo>
                  <a:pt x="0" y="292608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160650"/>
            <a:ext cx="3931242" cy="4154550"/>
          </a:xfrm>
          <a:custGeom>
            <a:avLst/>
            <a:gdLst/>
            <a:ahLst/>
            <a:cxnLst/>
            <a:rect r="r" b="b" t="t" l="l"/>
            <a:pathLst>
              <a:path h="4154550" w="3931242">
                <a:moveTo>
                  <a:pt x="0" y="0"/>
                </a:moveTo>
                <a:lnTo>
                  <a:pt x="3931242" y="0"/>
                </a:lnTo>
                <a:lnTo>
                  <a:pt x="3931242" y="4154550"/>
                </a:lnTo>
                <a:lnTo>
                  <a:pt x="0" y="4154550"/>
                </a:lnTo>
                <a:lnTo>
                  <a:pt x="0" y="0"/>
                </a:lnTo>
                <a:close/>
              </a:path>
            </a:pathLst>
          </a:custGeom>
          <a:blipFill>
            <a:blip r:embed="rId4">
              <a:alphaModFix amt="25000"/>
            </a:blip>
            <a:stretch>
              <a:fillRect l="0" t="0" r="0" b="0"/>
            </a:stretch>
          </a:blipFill>
        </p:spPr>
      </p:sp>
      <p:sp>
        <p:nvSpPr>
          <p:cNvPr name="TextBox 4" id="4"/>
          <p:cNvSpPr txBox="true"/>
          <p:nvPr/>
        </p:nvSpPr>
        <p:spPr>
          <a:xfrm rot="0">
            <a:off x="2168321" y="1638835"/>
            <a:ext cx="8405235" cy="3986410"/>
          </a:xfrm>
          <a:prstGeom prst="rect">
            <a:avLst/>
          </a:prstGeom>
        </p:spPr>
        <p:txBody>
          <a:bodyPr anchor="t" rtlCol="false" tIns="0" lIns="0" bIns="0" rIns="0">
            <a:spAutoFit/>
          </a:bodyPr>
          <a:lstStyle/>
          <a:p>
            <a:pPr algn="l">
              <a:lnSpc>
                <a:spcPts val="3926"/>
              </a:lnSpc>
              <a:spcBef>
                <a:spcPct val="0"/>
              </a:spcBef>
            </a:pPr>
            <a:r>
              <a:rPr lang="en-US" sz="2804">
                <a:solidFill>
                  <a:srgbClr val="000000"/>
                </a:solidFill>
                <a:latin typeface="Telegraf"/>
                <a:ea typeface="Telegraf"/>
                <a:cs typeface="Telegraf"/>
                <a:sym typeface="Telegraf"/>
              </a:rPr>
              <a:t>This E- Commerce platform is designed to provide a smooth and enjoyable food shopping experience. The site features an attractive design and user-friendly navigation, making it easy for customers to explore, personalize, and purchase their preferred snacks and meals. It serves both busy individuals and those who prefer to plan their meals at home.</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8624219" y="2206194"/>
            <a:ext cx="2969991" cy="3365931"/>
            <a:chOff x="0" y="0"/>
            <a:chExt cx="3959988" cy="4487907"/>
          </a:xfrm>
        </p:grpSpPr>
        <p:grpSp>
          <p:nvGrpSpPr>
            <p:cNvPr name="Group 3" id="3"/>
            <p:cNvGrpSpPr/>
            <p:nvPr/>
          </p:nvGrpSpPr>
          <p:grpSpPr>
            <a:xfrm rot="0">
              <a:off x="0" y="0"/>
              <a:ext cx="3959988" cy="4487907"/>
              <a:chOff x="0" y="0"/>
              <a:chExt cx="1791555" cy="2030393"/>
            </a:xfrm>
          </p:grpSpPr>
          <p:sp>
            <p:nvSpPr>
              <p:cNvPr name="Freeform 4" id="4"/>
              <p:cNvSpPr/>
              <p:nvPr/>
            </p:nvSpPr>
            <p:spPr>
              <a:xfrm flipH="false" flipV="false" rot="0">
                <a:off x="0" y="0"/>
                <a:ext cx="1791555" cy="2030393"/>
              </a:xfrm>
              <a:custGeom>
                <a:avLst/>
                <a:gdLst/>
                <a:ahLst/>
                <a:cxnLst/>
                <a:rect r="r" b="b" t="t" l="l"/>
                <a:pathLst>
                  <a:path h="2030393" w="1791555">
                    <a:moveTo>
                      <a:pt x="1667095" y="2030393"/>
                    </a:moveTo>
                    <a:lnTo>
                      <a:pt x="124460" y="2030393"/>
                    </a:lnTo>
                    <a:cubicBezTo>
                      <a:pt x="55880" y="2030393"/>
                      <a:pt x="0" y="1974513"/>
                      <a:pt x="0" y="1905933"/>
                    </a:cubicBezTo>
                    <a:lnTo>
                      <a:pt x="0" y="124460"/>
                    </a:lnTo>
                    <a:cubicBezTo>
                      <a:pt x="0" y="55880"/>
                      <a:pt x="55880" y="0"/>
                      <a:pt x="124460" y="0"/>
                    </a:cubicBezTo>
                    <a:lnTo>
                      <a:pt x="1667095" y="0"/>
                    </a:lnTo>
                    <a:cubicBezTo>
                      <a:pt x="1735675" y="0"/>
                      <a:pt x="1791555" y="55880"/>
                      <a:pt x="1791555" y="124460"/>
                    </a:cubicBezTo>
                    <a:lnTo>
                      <a:pt x="1791555" y="1905933"/>
                    </a:lnTo>
                    <a:cubicBezTo>
                      <a:pt x="1791555" y="1974513"/>
                      <a:pt x="1735675" y="2030393"/>
                      <a:pt x="1667095" y="2030393"/>
                    </a:cubicBezTo>
                    <a:close/>
                  </a:path>
                </a:pathLst>
              </a:custGeom>
              <a:solidFill>
                <a:srgbClr val="FFFFFF"/>
              </a:solidFill>
            </p:spPr>
          </p:sp>
        </p:grpSp>
        <p:sp>
          <p:nvSpPr>
            <p:cNvPr name="TextBox 5" id="5"/>
            <p:cNvSpPr txBox="true"/>
            <p:nvPr/>
          </p:nvSpPr>
          <p:spPr>
            <a:xfrm rot="0">
              <a:off x="427253" y="3607147"/>
              <a:ext cx="3105483" cy="361738"/>
            </a:xfrm>
            <a:prstGeom prst="rect">
              <a:avLst/>
            </a:prstGeom>
          </p:spPr>
          <p:txBody>
            <a:bodyPr anchor="t" rtlCol="false" tIns="0" lIns="0" bIns="0" rIns="0">
              <a:spAutoFit/>
            </a:bodyPr>
            <a:lstStyle/>
            <a:p>
              <a:pPr algn="ctr" marL="0" indent="0" lvl="0">
                <a:lnSpc>
                  <a:spcPts val="2239"/>
                </a:lnSpc>
                <a:spcBef>
                  <a:spcPct val="0"/>
                </a:spcBef>
              </a:pPr>
            </a:p>
          </p:txBody>
        </p:sp>
      </p:grpSp>
      <p:grpSp>
        <p:nvGrpSpPr>
          <p:cNvPr name="Group 6" id="6"/>
          <p:cNvGrpSpPr/>
          <p:nvPr/>
        </p:nvGrpSpPr>
        <p:grpSpPr>
          <a:xfrm rot="0">
            <a:off x="4944379" y="2206194"/>
            <a:ext cx="2969991" cy="3365931"/>
            <a:chOff x="0" y="0"/>
            <a:chExt cx="3959988" cy="4487907"/>
          </a:xfrm>
        </p:grpSpPr>
        <p:grpSp>
          <p:nvGrpSpPr>
            <p:cNvPr name="Group 7" id="7"/>
            <p:cNvGrpSpPr/>
            <p:nvPr/>
          </p:nvGrpSpPr>
          <p:grpSpPr>
            <a:xfrm rot="0">
              <a:off x="0" y="0"/>
              <a:ext cx="3959988" cy="4487907"/>
              <a:chOff x="0" y="0"/>
              <a:chExt cx="1791555" cy="2030393"/>
            </a:xfrm>
          </p:grpSpPr>
          <p:sp>
            <p:nvSpPr>
              <p:cNvPr name="Freeform 8" id="8"/>
              <p:cNvSpPr/>
              <p:nvPr/>
            </p:nvSpPr>
            <p:spPr>
              <a:xfrm flipH="false" flipV="false" rot="0">
                <a:off x="0" y="0"/>
                <a:ext cx="1791555" cy="2030393"/>
              </a:xfrm>
              <a:custGeom>
                <a:avLst/>
                <a:gdLst/>
                <a:ahLst/>
                <a:cxnLst/>
                <a:rect r="r" b="b" t="t" l="l"/>
                <a:pathLst>
                  <a:path h="2030393" w="1791555">
                    <a:moveTo>
                      <a:pt x="1667095" y="2030393"/>
                    </a:moveTo>
                    <a:lnTo>
                      <a:pt x="124460" y="2030393"/>
                    </a:lnTo>
                    <a:cubicBezTo>
                      <a:pt x="55880" y="2030393"/>
                      <a:pt x="0" y="1974513"/>
                      <a:pt x="0" y="1905933"/>
                    </a:cubicBezTo>
                    <a:lnTo>
                      <a:pt x="0" y="124460"/>
                    </a:lnTo>
                    <a:cubicBezTo>
                      <a:pt x="0" y="55880"/>
                      <a:pt x="55880" y="0"/>
                      <a:pt x="124460" y="0"/>
                    </a:cubicBezTo>
                    <a:lnTo>
                      <a:pt x="1667095" y="0"/>
                    </a:lnTo>
                    <a:cubicBezTo>
                      <a:pt x="1735675" y="0"/>
                      <a:pt x="1791555" y="55880"/>
                      <a:pt x="1791555" y="124460"/>
                    </a:cubicBezTo>
                    <a:lnTo>
                      <a:pt x="1791555" y="1905933"/>
                    </a:lnTo>
                    <a:cubicBezTo>
                      <a:pt x="1791555" y="1974513"/>
                      <a:pt x="1735675" y="2030393"/>
                      <a:pt x="1667095" y="2030393"/>
                    </a:cubicBezTo>
                    <a:close/>
                  </a:path>
                </a:pathLst>
              </a:custGeom>
              <a:solidFill>
                <a:srgbClr val="FFFFFF"/>
              </a:solidFill>
            </p:spPr>
          </p:sp>
        </p:grpSp>
        <p:sp>
          <p:nvSpPr>
            <p:cNvPr name="TextBox 9" id="9"/>
            <p:cNvSpPr txBox="true"/>
            <p:nvPr/>
          </p:nvSpPr>
          <p:spPr>
            <a:xfrm rot="0">
              <a:off x="399504" y="3607147"/>
              <a:ext cx="3160980" cy="361738"/>
            </a:xfrm>
            <a:prstGeom prst="rect">
              <a:avLst/>
            </a:prstGeom>
          </p:spPr>
          <p:txBody>
            <a:bodyPr anchor="t" rtlCol="false" tIns="0" lIns="0" bIns="0" rIns="0">
              <a:spAutoFit/>
            </a:bodyPr>
            <a:lstStyle/>
            <a:p>
              <a:pPr algn="ctr" marL="0" indent="0" lvl="0">
                <a:lnSpc>
                  <a:spcPts val="2239"/>
                </a:lnSpc>
                <a:spcBef>
                  <a:spcPct val="0"/>
                </a:spcBef>
              </a:pPr>
            </a:p>
          </p:txBody>
        </p:sp>
      </p:grpSp>
      <p:grpSp>
        <p:nvGrpSpPr>
          <p:cNvPr name="Group 10" id="10"/>
          <p:cNvGrpSpPr/>
          <p:nvPr/>
        </p:nvGrpSpPr>
        <p:grpSpPr>
          <a:xfrm rot="0">
            <a:off x="1264540" y="2206194"/>
            <a:ext cx="2969991" cy="3365931"/>
            <a:chOff x="0" y="0"/>
            <a:chExt cx="3959988" cy="4487907"/>
          </a:xfrm>
        </p:grpSpPr>
        <p:grpSp>
          <p:nvGrpSpPr>
            <p:cNvPr name="Group 11" id="11"/>
            <p:cNvGrpSpPr/>
            <p:nvPr/>
          </p:nvGrpSpPr>
          <p:grpSpPr>
            <a:xfrm rot="0">
              <a:off x="0" y="0"/>
              <a:ext cx="3959988" cy="4487907"/>
              <a:chOff x="0" y="0"/>
              <a:chExt cx="1791555" cy="2030393"/>
            </a:xfrm>
          </p:grpSpPr>
          <p:sp>
            <p:nvSpPr>
              <p:cNvPr name="Freeform 12" id="12"/>
              <p:cNvSpPr/>
              <p:nvPr/>
            </p:nvSpPr>
            <p:spPr>
              <a:xfrm flipH="false" flipV="false" rot="0">
                <a:off x="0" y="0"/>
                <a:ext cx="1791555" cy="2030393"/>
              </a:xfrm>
              <a:custGeom>
                <a:avLst/>
                <a:gdLst/>
                <a:ahLst/>
                <a:cxnLst/>
                <a:rect r="r" b="b" t="t" l="l"/>
                <a:pathLst>
                  <a:path h="2030393" w="1791555">
                    <a:moveTo>
                      <a:pt x="1667095" y="2030393"/>
                    </a:moveTo>
                    <a:lnTo>
                      <a:pt x="124460" y="2030393"/>
                    </a:lnTo>
                    <a:cubicBezTo>
                      <a:pt x="55880" y="2030393"/>
                      <a:pt x="0" y="1974513"/>
                      <a:pt x="0" y="1905933"/>
                    </a:cubicBezTo>
                    <a:lnTo>
                      <a:pt x="0" y="124460"/>
                    </a:lnTo>
                    <a:cubicBezTo>
                      <a:pt x="0" y="55880"/>
                      <a:pt x="55880" y="0"/>
                      <a:pt x="124460" y="0"/>
                    </a:cubicBezTo>
                    <a:lnTo>
                      <a:pt x="1667095" y="0"/>
                    </a:lnTo>
                    <a:cubicBezTo>
                      <a:pt x="1735675" y="0"/>
                      <a:pt x="1791555" y="55880"/>
                      <a:pt x="1791555" y="124460"/>
                    </a:cubicBezTo>
                    <a:lnTo>
                      <a:pt x="1791555" y="1905933"/>
                    </a:lnTo>
                    <a:cubicBezTo>
                      <a:pt x="1791555" y="1974513"/>
                      <a:pt x="1735675" y="2030393"/>
                      <a:pt x="1667095" y="2030393"/>
                    </a:cubicBezTo>
                    <a:close/>
                  </a:path>
                </a:pathLst>
              </a:custGeom>
              <a:solidFill>
                <a:srgbClr val="FFFFFF"/>
              </a:solidFill>
            </p:spPr>
          </p:sp>
        </p:grpSp>
        <p:sp>
          <p:nvSpPr>
            <p:cNvPr name="TextBox 13" id="13"/>
            <p:cNvSpPr txBox="true"/>
            <p:nvPr/>
          </p:nvSpPr>
          <p:spPr>
            <a:xfrm rot="0">
              <a:off x="423160" y="3602151"/>
              <a:ext cx="3113669"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14" id="14"/>
          <p:cNvSpPr txBox="true"/>
          <p:nvPr/>
        </p:nvSpPr>
        <p:spPr>
          <a:xfrm rot="0">
            <a:off x="1264540" y="685828"/>
            <a:ext cx="10329671" cy="695325"/>
          </a:xfrm>
          <a:prstGeom prst="rect">
            <a:avLst/>
          </a:prstGeom>
        </p:spPr>
        <p:txBody>
          <a:bodyPr anchor="t" rtlCol="false" tIns="0" lIns="0" bIns="0" rIns="0">
            <a:spAutoFit/>
          </a:bodyPr>
          <a:lstStyle/>
          <a:p>
            <a:pPr algn="ctr" marL="0" indent="0" lvl="0">
              <a:lnSpc>
                <a:spcPts val="5040"/>
              </a:lnSpc>
            </a:pPr>
            <a:r>
              <a:rPr lang="en-US" b="true" sz="4200">
                <a:solidFill>
                  <a:srgbClr val="000000"/>
                </a:solidFill>
                <a:latin typeface="Telegraf Ultra-Bold"/>
                <a:ea typeface="Telegraf Ultra-Bold"/>
                <a:cs typeface="Telegraf Ultra-Bold"/>
                <a:sym typeface="Telegraf Ultra-Bold"/>
              </a:rPr>
              <a:t>Features:</a:t>
            </a:r>
          </a:p>
        </p:txBody>
      </p:sp>
      <p:sp>
        <p:nvSpPr>
          <p:cNvPr name="TextBox 15" id="15"/>
          <p:cNvSpPr txBox="true"/>
          <p:nvPr/>
        </p:nvSpPr>
        <p:spPr>
          <a:xfrm rot="0">
            <a:off x="1260144" y="2342617"/>
            <a:ext cx="2817460" cy="332168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ATTRACTIVE DESIGN: </a:t>
            </a:r>
            <a:r>
              <a:rPr lang="en-US" sz="1599">
                <a:solidFill>
                  <a:srgbClr val="000000"/>
                </a:solidFill>
                <a:latin typeface="Telegraf"/>
                <a:ea typeface="Telegraf"/>
                <a:cs typeface="Telegraf"/>
                <a:sym typeface="Telegraf"/>
              </a:rPr>
              <a:t>A VISUALLY APPEALING LAYOUT TO ENHANCE USER EXPERIENCE.</a:t>
            </a:r>
          </a:p>
          <a:p>
            <a:pPr algn="l">
              <a:lnSpc>
                <a:spcPts val="2239"/>
              </a:lnSpc>
            </a:pPr>
          </a:p>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USER-FRIENDLY NAVIGATION: </a:t>
            </a:r>
            <a:r>
              <a:rPr lang="en-US" sz="1599">
                <a:solidFill>
                  <a:srgbClr val="000000"/>
                </a:solidFill>
                <a:latin typeface="Telegraf"/>
                <a:ea typeface="Telegraf"/>
                <a:cs typeface="Telegraf"/>
                <a:sym typeface="Telegraf"/>
              </a:rPr>
              <a:t>AN EASY-TO-USE INTERFACE FOR SMOOTH BROWSING AND ORDERING.</a:t>
            </a:r>
          </a:p>
          <a:p>
            <a:pPr algn="ctr">
              <a:lnSpc>
                <a:spcPts val="2239"/>
              </a:lnSpc>
              <a:spcBef>
                <a:spcPct val="0"/>
              </a:spcBef>
            </a:pPr>
          </a:p>
        </p:txBody>
      </p:sp>
      <p:sp>
        <p:nvSpPr>
          <p:cNvPr name="TextBox 16" id="16"/>
          <p:cNvSpPr txBox="true"/>
          <p:nvPr/>
        </p:nvSpPr>
        <p:spPr>
          <a:xfrm rot="0">
            <a:off x="5020645" y="2342617"/>
            <a:ext cx="2817460" cy="359791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HIGHLIGHTED PRODUCTS: </a:t>
            </a:r>
            <a:r>
              <a:rPr lang="en-US" sz="1599">
                <a:solidFill>
                  <a:srgbClr val="000000"/>
                </a:solidFill>
                <a:latin typeface="Telegraf"/>
                <a:ea typeface="Telegraf"/>
                <a:cs typeface="Telegraf"/>
                <a:sym typeface="Telegraf"/>
              </a:rPr>
              <a:t>SHOWCASES POPULAR, NEW, OR SEASONAL ITEMS WITH APPEALING VISUALS.</a:t>
            </a:r>
          </a:p>
          <a:p>
            <a:pPr algn="l">
              <a:lnSpc>
                <a:spcPts val="2239"/>
              </a:lnSpc>
            </a:pPr>
          </a:p>
          <a:p>
            <a:pPr algn="l" marL="345439" indent="-172720" lvl="1">
              <a:lnSpc>
                <a:spcPts val="2239"/>
              </a:lnSpc>
              <a:buFont typeface="Arial"/>
              <a:buChar char="•"/>
            </a:pPr>
            <a:r>
              <a:rPr lang="en-US" b="true" sz="1599">
                <a:solidFill>
                  <a:srgbClr val="000000"/>
                </a:solidFill>
                <a:latin typeface="Telegraf Bold"/>
                <a:ea typeface="Telegraf Bold"/>
                <a:cs typeface="Telegraf Bold"/>
                <a:sym typeface="Telegraf Bold"/>
              </a:rPr>
              <a:t>CATEGORY LINKS:</a:t>
            </a:r>
            <a:r>
              <a:rPr lang="en-US" sz="1599">
                <a:solidFill>
                  <a:srgbClr val="000000"/>
                </a:solidFill>
                <a:latin typeface="Telegraf"/>
                <a:ea typeface="Telegraf"/>
                <a:cs typeface="Telegraf"/>
                <a:sym typeface="Telegraf"/>
              </a:rPr>
              <a:t> QUICK ACCESS TO MAIN FOOD CATEGORIES</a:t>
            </a:r>
          </a:p>
          <a:p>
            <a:pPr algn="l">
              <a:lnSpc>
                <a:spcPts val="2239"/>
              </a:lnSpc>
            </a:pPr>
          </a:p>
          <a:p>
            <a:pPr algn="l">
              <a:lnSpc>
                <a:spcPts val="2239"/>
              </a:lnSpc>
            </a:pPr>
          </a:p>
        </p:txBody>
      </p:sp>
      <p:sp>
        <p:nvSpPr>
          <p:cNvPr name="TextBox 17" id="17"/>
          <p:cNvSpPr txBox="true"/>
          <p:nvPr/>
        </p:nvSpPr>
        <p:spPr>
          <a:xfrm rot="0">
            <a:off x="8624219" y="2069292"/>
            <a:ext cx="2942554" cy="3321685"/>
          </a:xfrm>
          <a:prstGeom prst="rect">
            <a:avLst/>
          </a:prstGeom>
        </p:spPr>
        <p:txBody>
          <a:bodyPr anchor="t" rtlCol="false" tIns="0" lIns="0" bIns="0" rIns="0">
            <a:spAutoFit/>
          </a:bodyPr>
          <a:lstStyle/>
          <a:p>
            <a:pPr algn="l">
              <a:lnSpc>
                <a:spcPts val="2239"/>
              </a:lnSpc>
            </a:pPr>
          </a:p>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SPECIAL OFFERS: </a:t>
            </a:r>
            <a:r>
              <a:rPr lang="en-US" sz="1599">
                <a:solidFill>
                  <a:srgbClr val="000000"/>
                </a:solidFill>
                <a:latin typeface="Telegraf"/>
                <a:ea typeface="Telegraf"/>
                <a:cs typeface="Telegraf"/>
                <a:sym typeface="Telegraf"/>
              </a:rPr>
              <a:t>SECTIONS FOR PROMOTIONS, COMBO DEALS, AND LIMITED-TIME DISCOUNTS.</a:t>
            </a:r>
          </a:p>
          <a:p>
            <a:pPr algn="l">
              <a:lnSpc>
                <a:spcPts val="2239"/>
              </a:lnSpc>
            </a:pPr>
          </a:p>
          <a:p>
            <a:pPr algn="l" marL="345439" indent="-172720" lvl="1">
              <a:lnSpc>
                <a:spcPts val="2239"/>
              </a:lnSpc>
              <a:buFont typeface="Arial"/>
              <a:buChar char="•"/>
            </a:pPr>
            <a:r>
              <a:rPr lang="en-US" b="true" sz="1599">
                <a:solidFill>
                  <a:srgbClr val="000000"/>
                </a:solidFill>
                <a:latin typeface="Telegraf Bold"/>
                <a:ea typeface="Telegraf Bold"/>
                <a:cs typeface="Telegraf Bold"/>
                <a:sym typeface="Telegraf Bold"/>
              </a:rPr>
              <a:t>NAVIGATION BUTTONS</a:t>
            </a:r>
            <a:r>
              <a:rPr lang="en-US" sz="1599">
                <a:solidFill>
                  <a:srgbClr val="000000"/>
                </a:solidFill>
                <a:latin typeface="Telegraf"/>
                <a:ea typeface="Telegraf"/>
                <a:cs typeface="Telegraf"/>
                <a:sym typeface="Telegraf"/>
              </a:rPr>
              <a:t> DESIGNED TO MAKE NAVIGATION STRAIGHTFORWARD AND USER-FRIENDLY.</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1E9D2"/>
        </a:solidFill>
      </p:bgPr>
    </p:bg>
    <p:spTree>
      <p:nvGrpSpPr>
        <p:cNvPr id="1" name=""/>
        <p:cNvGrpSpPr/>
        <p:nvPr/>
      </p:nvGrpSpPr>
      <p:grpSpPr>
        <a:xfrm>
          <a:off x="0" y="0"/>
          <a:ext cx="0" cy="0"/>
          <a:chOff x="0" y="0"/>
          <a:chExt cx="0" cy="0"/>
        </a:xfrm>
      </p:grpSpPr>
      <p:sp>
        <p:nvSpPr>
          <p:cNvPr name="TextBox 2" id="2"/>
          <p:cNvSpPr txBox="true"/>
          <p:nvPr/>
        </p:nvSpPr>
        <p:spPr>
          <a:xfrm rot="0">
            <a:off x="1340740" y="674370"/>
            <a:ext cx="10329671" cy="695325"/>
          </a:xfrm>
          <a:prstGeom prst="rect">
            <a:avLst/>
          </a:prstGeom>
        </p:spPr>
        <p:txBody>
          <a:bodyPr anchor="t" rtlCol="false" tIns="0" lIns="0" bIns="0" rIns="0">
            <a:spAutoFit/>
          </a:bodyPr>
          <a:lstStyle/>
          <a:p>
            <a:pPr algn="ctr" marL="0" indent="0" lvl="0">
              <a:lnSpc>
                <a:spcPts val="5040"/>
              </a:lnSpc>
            </a:pPr>
            <a:r>
              <a:rPr lang="en-US" b="true" sz="4200">
                <a:solidFill>
                  <a:srgbClr val="000000"/>
                </a:solidFill>
                <a:latin typeface="Telegraf Ultra-Bold"/>
                <a:ea typeface="Telegraf Ultra-Bold"/>
                <a:cs typeface="Telegraf Ultra-Bold"/>
                <a:sym typeface="Telegraf Ultra-Bold"/>
              </a:rPr>
              <a:t>Interactive Features:</a:t>
            </a:r>
          </a:p>
        </p:txBody>
      </p:sp>
      <p:grpSp>
        <p:nvGrpSpPr>
          <p:cNvPr name="Group 3" id="3"/>
          <p:cNvGrpSpPr/>
          <p:nvPr/>
        </p:nvGrpSpPr>
        <p:grpSpPr>
          <a:xfrm rot="0">
            <a:off x="425199" y="1974635"/>
            <a:ext cx="2546337" cy="3365931"/>
            <a:chOff x="0" y="0"/>
            <a:chExt cx="3395116" cy="4487907"/>
          </a:xfrm>
        </p:grpSpPr>
        <p:grpSp>
          <p:nvGrpSpPr>
            <p:cNvPr name="Group 4" id="4"/>
            <p:cNvGrpSpPr/>
            <p:nvPr/>
          </p:nvGrpSpPr>
          <p:grpSpPr>
            <a:xfrm rot="0">
              <a:off x="0" y="0"/>
              <a:ext cx="3395116" cy="4487907"/>
              <a:chOff x="0" y="0"/>
              <a:chExt cx="1535999" cy="2030393"/>
            </a:xfrm>
          </p:grpSpPr>
          <p:sp>
            <p:nvSpPr>
              <p:cNvPr name="Freeform 5" id="5"/>
              <p:cNvSpPr/>
              <p:nvPr/>
            </p:nvSpPr>
            <p:spPr>
              <a:xfrm flipH="false" flipV="false" rot="0">
                <a:off x="0" y="0"/>
                <a:ext cx="1535999" cy="2030393"/>
              </a:xfrm>
              <a:custGeom>
                <a:avLst/>
                <a:gdLst/>
                <a:ahLst/>
                <a:cxnLst/>
                <a:rect r="r" b="b" t="t" l="l"/>
                <a:pathLst>
                  <a:path h="2030393" w="1535999">
                    <a:moveTo>
                      <a:pt x="1411538" y="2030393"/>
                    </a:moveTo>
                    <a:lnTo>
                      <a:pt x="124460" y="2030393"/>
                    </a:lnTo>
                    <a:cubicBezTo>
                      <a:pt x="55880" y="2030393"/>
                      <a:pt x="0" y="1974513"/>
                      <a:pt x="0" y="1905933"/>
                    </a:cubicBezTo>
                    <a:lnTo>
                      <a:pt x="0" y="124460"/>
                    </a:lnTo>
                    <a:cubicBezTo>
                      <a:pt x="0" y="55880"/>
                      <a:pt x="55880" y="0"/>
                      <a:pt x="124460" y="0"/>
                    </a:cubicBezTo>
                    <a:lnTo>
                      <a:pt x="1411539" y="0"/>
                    </a:lnTo>
                    <a:cubicBezTo>
                      <a:pt x="1480119" y="0"/>
                      <a:pt x="1535999" y="55880"/>
                      <a:pt x="1535999" y="124460"/>
                    </a:cubicBezTo>
                    <a:lnTo>
                      <a:pt x="1535999" y="1905933"/>
                    </a:lnTo>
                    <a:cubicBezTo>
                      <a:pt x="1535999" y="1974513"/>
                      <a:pt x="1480119" y="2030393"/>
                      <a:pt x="1411539" y="2030393"/>
                    </a:cubicBezTo>
                    <a:close/>
                  </a:path>
                </a:pathLst>
              </a:custGeom>
              <a:solidFill>
                <a:srgbClr val="FFFFFF"/>
              </a:solidFill>
            </p:spPr>
          </p:sp>
        </p:grpSp>
        <p:sp>
          <p:nvSpPr>
            <p:cNvPr name="TextBox 6" id="6"/>
            <p:cNvSpPr txBox="true"/>
            <p:nvPr/>
          </p:nvSpPr>
          <p:spPr>
            <a:xfrm rot="0">
              <a:off x="362798" y="3602151"/>
              <a:ext cx="2669519"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7" id="7"/>
          <p:cNvSpPr txBox="true"/>
          <p:nvPr/>
        </p:nvSpPr>
        <p:spPr>
          <a:xfrm rot="0">
            <a:off x="315769" y="2548150"/>
            <a:ext cx="2653465" cy="16643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ORDER CUSTOMIZATION: </a:t>
            </a:r>
            <a:r>
              <a:rPr lang="en-US" sz="1599">
                <a:solidFill>
                  <a:srgbClr val="000000"/>
                </a:solidFill>
                <a:latin typeface="Telegraf"/>
                <a:ea typeface="Telegraf"/>
                <a:cs typeface="Telegraf"/>
                <a:sym typeface="Telegraf"/>
              </a:rPr>
              <a:t>ALLOWS USERS TO PERSONALIZE THEIR MEALS AND SNACKS.</a:t>
            </a:r>
          </a:p>
          <a:p>
            <a:pPr algn="ctr">
              <a:lnSpc>
                <a:spcPts val="2239"/>
              </a:lnSpc>
              <a:spcBef>
                <a:spcPct val="0"/>
              </a:spcBef>
            </a:pPr>
          </a:p>
        </p:txBody>
      </p:sp>
      <p:grpSp>
        <p:nvGrpSpPr>
          <p:cNvPr name="Group 8" id="8"/>
          <p:cNvGrpSpPr/>
          <p:nvPr/>
        </p:nvGrpSpPr>
        <p:grpSpPr>
          <a:xfrm rot="0">
            <a:off x="9947262" y="1974635"/>
            <a:ext cx="2546337" cy="3365931"/>
            <a:chOff x="0" y="0"/>
            <a:chExt cx="3395116" cy="4487907"/>
          </a:xfrm>
        </p:grpSpPr>
        <p:grpSp>
          <p:nvGrpSpPr>
            <p:cNvPr name="Group 9" id="9"/>
            <p:cNvGrpSpPr/>
            <p:nvPr/>
          </p:nvGrpSpPr>
          <p:grpSpPr>
            <a:xfrm rot="0">
              <a:off x="0" y="0"/>
              <a:ext cx="3395116" cy="4487907"/>
              <a:chOff x="0" y="0"/>
              <a:chExt cx="1535999" cy="2030393"/>
            </a:xfrm>
          </p:grpSpPr>
          <p:sp>
            <p:nvSpPr>
              <p:cNvPr name="Freeform 10" id="10"/>
              <p:cNvSpPr/>
              <p:nvPr/>
            </p:nvSpPr>
            <p:spPr>
              <a:xfrm flipH="false" flipV="false" rot="0">
                <a:off x="0" y="0"/>
                <a:ext cx="1535999" cy="2030393"/>
              </a:xfrm>
              <a:custGeom>
                <a:avLst/>
                <a:gdLst/>
                <a:ahLst/>
                <a:cxnLst/>
                <a:rect r="r" b="b" t="t" l="l"/>
                <a:pathLst>
                  <a:path h="2030393" w="1535999">
                    <a:moveTo>
                      <a:pt x="1411538" y="2030393"/>
                    </a:moveTo>
                    <a:lnTo>
                      <a:pt x="124460" y="2030393"/>
                    </a:lnTo>
                    <a:cubicBezTo>
                      <a:pt x="55880" y="2030393"/>
                      <a:pt x="0" y="1974513"/>
                      <a:pt x="0" y="1905933"/>
                    </a:cubicBezTo>
                    <a:lnTo>
                      <a:pt x="0" y="124460"/>
                    </a:lnTo>
                    <a:cubicBezTo>
                      <a:pt x="0" y="55880"/>
                      <a:pt x="55880" y="0"/>
                      <a:pt x="124460" y="0"/>
                    </a:cubicBezTo>
                    <a:lnTo>
                      <a:pt x="1411539" y="0"/>
                    </a:lnTo>
                    <a:cubicBezTo>
                      <a:pt x="1480119" y="0"/>
                      <a:pt x="1535999" y="55880"/>
                      <a:pt x="1535999" y="124460"/>
                    </a:cubicBezTo>
                    <a:lnTo>
                      <a:pt x="1535999" y="1905933"/>
                    </a:lnTo>
                    <a:cubicBezTo>
                      <a:pt x="1535999" y="1974513"/>
                      <a:pt x="1480119" y="2030393"/>
                      <a:pt x="1411539" y="2030393"/>
                    </a:cubicBezTo>
                    <a:close/>
                  </a:path>
                </a:pathLst>
              </a:custGeom>
              <a:solidFill>
                <a:srgbClr val="FFFFFF"/>
              </a:solidFill>
            </p:spPr>
          </p:sp>
        </p:grpSp>
        <p:sp>
          <p:nvSpPr>
            <p:cNvPr name="TextBox 11" id="11"/>
            <p:cNvSpPr txBox="true"/>
            <p:nvPr/>
          </p:nvSpPr>
          <p:spPr>
            <a:xfrm rot="0">
              <a:off x="362798" y="3602151"/>
              <a:ext cx="2669519"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12" id="12"/>
          <p:cNvSpPr txBox="true"/>
          <p:nvPr/>
        </p:nvSpPr>
        <p:spPr>
          <a:xfrm rot="0">
            <a:off x="7772174" y="4664342"/>
            <a:ext cx="2335252" cy="283210"/>
          </a:xfrm>
          <a:prstGeom prst="rect">
            <a:avLst/>
          </a:prstGeom>
        </p:spPr>
        <p:txBody>
          <a:bodyPr anchor="t" rtlCol="false" tIns="0" lIns="0" bIns="0" rIns="0">
            <a:spAutoFit/>
          </a:bodyPr>
          <a:lstStyle/>
          <a:p>
            <a:pPr algn="ctr" marL="0" indent="0" lvl="0">
              <a:lnSpc>
                <a:spcPts val="2239"/>
              </a:lnSpc>
              <a:spcBef>
                <a:spcPct val="0"/>
              </a:spcBef>
            </a:pPr>
          </a:p>
        </p:txBody>
      </p:sp>
      <p:sp>
        <p:nvSpPr>
          <p:cNvPr name="TextBox 13" id="13"/>
          <p:cNvSpPr txBox="true"/>
          <p:nvPr/>
        </p:nvSpPr>
        <p:spPr>
          <a:xfrm rot="0">
            <a:off x="10095336" y="2410037"/>
            <a:ext cx="2081683" cy="194056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CHAT SUPPORT: </a:t>
            </a:r>
            <a:r>
              <a:rPr lang="en-US" sz="1599">
                <a:solidFill>
                  <a:srgbClr val="000000"/>
                </a:solidFill>
                <a:latin typeface="Telegraf"/>
                <a:ea typeface="Telegraf"/>
                <a:cs typeface="Telegraf"/>
                <a:sym typeface="Telegraf"/>
              </a:rPr>
              <a:t>OFFERS INSTANT ASSISTANCE FOR ANY QUERIES OR ISSUES.</a:t>
            </a:r>
          </a:p>
        </p:txBody>
      </p:sp>
      <p:grpSp>
        <p:nvGrpSpPr>
          <p:cNvPr name="Group 14" id="14"/>
          <p:cNvGrpSpPr/>
          <p:nvPr/>
        </p:nvGrpSpPr>
        <p:grpSpPr>
          <a:xfrm rot="0">
            <a:off x="3543035" y="1974635"/>
            <a:ext cx="2546337" cy="3365931"/>
            <a:chOff x="0" y="0"/>
            <a:chExt cx="3395116" cy="4487907"/>
          </a:xfrm>
        </p:grpSpPr>
        <p:grpSp>
          <p:nvGrpSpPr>
            <p:cNvPr name="Group 15" id="15"/>
            <p:cNvGrpSpPr/>
            <p:nvPr/>
          </p:nvGrpSpPr>
          <p:grpSpPr>
            <a:xfrm rot="0">
              <a:off x="0" y="0"/>
              <a:ext cx="3395116" cy="4487907"/>
              <a:chOff x="0" y="0"/>
              <a:chExt cx="1535999" cy="2030393"/>
            </a:xfrm>
          </p:grpSpPr>
          <p:sp>
            <p:nvSpPr>
              <p:cNvPr name="Freeform 16" id="16"/>
              <p:cNvSpPr/>
              <p:nvPr/>
            </p:nvSpPr>
            <p:spPr>
              <a:xfrm flipH="false" flipV="false" rot="0">
                <a:off x="0" y="0"/>
                <a:ext cx="1535999" cy="2030393"/>
              </a:xfrm>
              <a:custGeom>
                <a:avLst/>
                <a:gdLst/>
                <a:ahLst/>
                <a:cxnLst/>
                <a:rect r="r" b="b" t="t" l="l"/>
                <a:pathLst>
                  <a:path h="2030393" w="1535999">
                    <a:moveTo>
                      <a:pt x="1411538" y="2030393"/>
                    </a:moveTo>
                    <a:lnTo>
                      <a:pt x="124460" y="2030393"/>
                    </a:lnTo>
                    <a:cubicBezTo>
                      <a:pt x="55880" y="2030393"/>
                      <a:pt x="0" y="1974513"/>
                      <a:pt x="0" y="1905933"/>
                    </a:cubicBezTo>
                    <a:lnTo>
                      <a:pt x="0" y="124460"/>
                    </a:lnTo>
                    <a:cubicBezTo>
                      <a:pt x="0" y="55880"/>
                      <a:pt x="55880" y="0"/>
                      <a:pt x="124460" y="0"/>
                    </a:cubicBezTo>
                    <a:lnTo>
                      <a:pt x="1411539" y="0"/>
                    </a:lnTo>
                    <a:cubicBezTo>
                      <a:pt x="1480119" y="0"/>
                      <a:pt x="1535999" y="55880"/>
                      <a:pt x="1535999" y="124460"/>
                    </a:cubicBezTo>
                    <a:lnTo>
                      <a:pt x="1535999" y="1905933"/>
                    </a:lnTo>
                    <a:cubicBezTo>
                      <a:pt x="1535999" y="1974513"/>
                      <a:pt x="1480119" y="2030393"/>
                      <a:pt x="1411539" y="2030393"/>
                    </a:cubicBezTo>
                    <a:close/>
                  </a:path>
                </a:pathLst>
              </a:custGeom>
              <a:solidFill>
                <a:srgbClr val="FFFFFF"/>
              </a:solidFill>
            </p:spPr>
          </p:sp>
        </p:grpSp>
        <p:sp>
          <p:nvSpPr>
            <p:cNvPr name="TextBox 17" id="17"/>
            <p:cNvSpPr txBox="true"/>
            <p:nvPr/>
          </p:nvSpPr>
          <p:spPr>
            <a:xfrm rot="0">
              <a:off x="362798" y="3602151"/>
              <a:ext cx="2669519"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18" id="18"/>
          <p:cNvSpPr txBox="true"/>
          <p:nvPr/>
        </p:nvSpPr>
        <p:spPr>
          <a:xfrm rot="0">
            <a:off x="3543035" y="2462626"/>
            <a:ext cx="2232012" cy="138811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ORDER TRACKING: </a:t>
            </a:r>
            <a:r>
              <a:rPr lang="en-US" sz="1599">
                <a:solidFill>
                  <a:srgbClr val="000000"/>
                </a:solidFill>
                <a:latin typeface="Telegraf"/>
                <a:ea typeface="Telegraf"/>
                <a:cs typeface="Telegraf"/>
                <a:sym typeface="Telegraf"/>
              </a:rPr>
              <a:t>PROVIDES REAL-TIME UPDATES ON ORDER STATUS.</a:t>
            </a:r>
          </a:p>
        </p:txBody>
      </p:sp>
      <p:grpSp>
        <p:nvGrpSpPr>
          <p:cNvPr name="Group 19" id="19"/>
          <p:cNvGrpSpPr/>
          <p:nvPr/>
        </p:nvGrpSpPr>
        <p:grpSpPr>
          <a:xfrm rot="0">
            <a:off x="6745148" y="1974635"/>
            <a:ext cx="2546337" cy="3365931"/>
            <a:chOff x="0" y="0"/>
            <a:chExt cx="3395116" cy="4487907"/>
          </a:xfrm>
        </p:grpSpPr>
        <p:grpSp>
          <p:nvGrpSpPr>
            <p:cNvPr name="Group 20" id="20"/>
            <p:cNvGrpSpPr/>
            <p:nvPr/>
          </p:nvGrpSpPr>
          <p:grpSpPr>
            <a:xfrm rot="0">
              <a:off x="0" y="0"/>
              <a:ext cx="3395116" cy="4487907"/>
              <a:chOff x="0" y="0"/>
              <a:chExt cx="1535999" cy="2030393"/>
            </a:xfrm>
          </p:grpSpPr>
          <p:sp>
            <p:nvSpPr>
              <p:cNvPr name="Freeform 21" id="21"/>
              <p:cNvSpPr/>
              <p:nvPr/>
            </p:nvSpPr>
            <p:spPr>
              <a:xfrm flipH="false" flipV="false" rot="0">
                <a:off x="0" y="0"/>
                <a:ext cx="1535999" cy="2030393"/>
              </a:xfrm>
              <a:custGeom>
                <a:avLst/>
                <a:gdLst/>
                <a:ahLst/>
                <a:cxnLst/>
                <a:rect r="r" b="b" t="t" l="l"/>
                <a:pathLst>
                  <a:path h="2030393" w="1535999">
                    <a:moveTo>
                      <a:pt x="1411538" y="2030393"/>
                    </a:moveTo>
                    <a:lnTo>
                      <a:pt x="124460" y="2030393"/>
                    </a:lnTo>
                    <a:cubicBezTo>
                      <a:pt x="55880" y="2030393"/>
                      <a:pt x="0" y="1974513"/>
                      <a:pt x="0" y="1905933"/>
                    </a:cubicBezTo>
                    <a:lnTo>
                      <a:pt x="0" y="124460"/>
                    </a:lnTo>
                    <a:cubicBezTo>
                      <a:pt x="0" y="55880"/>
                      <a:pt x="55880" y="0"/>
                      <a:pt x="124460" y="0"/>
                    </a:cubicBezTo>
                    <a:lnTo>
                      <a:pt x="1411539" y="0"/>
                    </a:lnTo>
                    <a:cubicBezTo>
                      <a:pt x="1480119" y="0"/>
                      <a:pt x="1535999" y="55880"/>
                      <a:pt x="1535999" y="124460"/>
                    </a:cubicBezTo>
                    <a:lnTo>
                      <a:pt x="1535999" y="1905933"/>
                    </a:lnTo>
                    <a:cubicBezTo>
                      <a:pt x="1535999" y="1974513"/>
                      <a:pt x="1480119" y="2030393"/>
                      <a:pt x="1411539" y="2030393"/>
                    </a:cubicBezTo>
                    <a:close/>
                  </a:path>
                </a:pathLst>
              </a:custGeom>
              <a:solidFill>
                <a:srgbClr val="FFFFFF"/>
              </a:solidFill>
            </p:spPr>
          </p:sp>
        </p:grpSp>
        <p:sp>
          <p:nvSpPr>
            <p:cNvPr name="TextBox 22" id="22"/>
            <p:cNvSpPr txBox="true"/>
            <p:nvPr/>
          </p:nvSpPr>
          <p:spPr>
            <a:xfrm rot="0">
              <a:off x="362798" y="3602151"/>
              <a:ext cx="2669519"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23" id="23"/>
          <p:cNvSpPr txBox="true"/>
          <p:nvPr/>
        </p:nvSpPr>
        <p:spPr>
          <a:xfrm rot="0">
            <a:off x="6660872" y="2410037"/>
            <a:ext cx="2546337" cy="16643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REVIEWS AND RATINGS: </a:t>
            </a:r>
            <a:r>
              <a:rPr lang="en-US" sz="1599">
                <a:solidFill>
                  <a:srgbClr val="000000"/>
                </a:solidFill>
                <a:latin typeface="Telegraf"/>
                <a:ea typeface="Telegraf"/>
                <a:cs typeface="Telegraf"/>
                <a:sym typeface="Telegraf"/>
              </a:rPr>
              <a:t>ENABLES CUSTOMERS TO LEAVE FEEDBACK AND READ OTHERS' REVIEWS.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6F7F1"/>
        </a:solidFill>
      </p:bgPr>
    </p:bg>
    <p:spTree>
      <p:nvGrpSpPr>
        <p:cNvPr id="1" name=""/>
        <p:cNvGrpSpPr/>
        <p:nvPr/>
      </p:nvGrpSpPr>
      <p:grpSpPr>
        <a:xfrm>
          <a:off x="0" y="0"/>
          <a:ext cx="0" cy="0"/>
          <a:chOff x="0" y="0"/>
          <a:chExt cx="0" cy="0"/>
        </a:xfrm>
      </p:grpSpPr>
      <p:sp>
        <p:nvSpPr>
          <p:cNvPr name="TextBox 2" id="2"/>
          <p:cNvSpPr txBox="true"/>
          <p:nvPr/>
        </p:nvSpPr>
        <p:spPr>
          <a:xfrm rot="0">
            <a:off x="1340740" y="838728"/>
            <a:ext cx="10329671" cy="695325"/>
          </a:xfrm>
          <a:prstGeom prst="rect">
            <a:avLst/>
          </a:prstGeom>
        </p:spPr>
        <p:txBody>
          <a:bodyPr anchor="t" rtlCol="false" tIns="0" lIns="0" bIns="0" rIns="0">
            <a:spAutoFit/>
          </a:bodyPr>
          <a:lstStyle/>
          <a:p>
            <a:pPr algn="ctr" marL="0" indent="0" lvl="0">
              <a:lnSpc>
                <a:spcPts val="5040"/>
              </a:lnSpc>
            </a:pPr>
            <a:r>
              <a:rPr lang="en-US" b="true" sz="4200">
                <a:solidFill>
                  <a:srgbClr val="000000"/>
                </a:solidFill>
                <a:latin typeface="Telegraf Ultra-Bold"/>
                <a:ea typeface="Telegraf Ultra-Bold"/>
                <a:cs typeface="Telegraf Ultra-Bold"/>
                <a:sym typeface="Telegraf Ultra-Bold"/>
              </a:rPr>
              <a:t>Target Users:</a:t>
            </a:r>
          </a:p>
        </p:txBody>
      </p:sp>
      <p:grpSp>
        <p:nvGrpSpPr>
          <p:cNvPr name="Group 3" id="3"/>
          <p:cNvGrpSpPr/>
          <p:nvPr/>
        </p:nvGrpSpPr>
        <p:grpSpPr>
          <a:xfrm rot="0">
            <a:off x="2420631" y="2153178"/>
            <a:ext cx="3148799" cy="3365931"/>
            <a:chOff x="0" y="0"/>
            <a:chExt cx="4198398" cy="4487907"/>
          </a:xfrm>
        </p:grpSpPr>
        <p:grpSp>
          <p:nvGrpSpPr>
            <p:cNvPr name="Group 4" id="4"/>
            <p:cNvGrpSpPr/>
            <p:nvPr/>
          </p:nvGrpSpPr>
          <p:grpSpPr>
            <a:xfrm rot="0">
              <a:off x="0" y="0"/>
              <a:ext cx="4198398" cy="4487907"/>
              <a:chOff x="0" y="0"/>
              <a:chExt cx="1899415" cy="2030393"/>
            </a:xfrm>
          </p:grpSpPr>
          <p:sp>
            <p:nvSpPr>
              <p:cNvPr name="Freeform 5" id="5"/>
              <p:cNvSpPr/>
              <p:nvPr/>
            </p:nvSpPr>
            <p:spPr>
              <a:xfrm flipH="false" flipV="false" rot="0">
                <a:off x="0" y="0"/>
                <a:ext cx="1899415" cy="2030393"/>
              </a:xfrm>
              <a:custGeom>
                <a:avLst/>
                <a:gdLst/>
                <a:ahLst/>
                <a:cxnLst/>
                <a:rect r="r" b="b" t="t" l="l"/>
                <a:pathLst>
                  <a:path h="2030393" w="1899415">
                    <a:moveTo>
                      <a:pt x="1774955" y="2030393"/>
                    </a:moveTo>
                    <a:lnTo>
                      <a:pt x="124460" y="2030393"/>
                    </a:lnTo>
                    <a:cubicBezTo>
                      <a:pt x="55880" y="2030393"/>
                      <a:pt x="0" y="1974513"/>
                      <a:pt x="0" y="1905933"/>
                    </a:cubicBezTo>
                    <a:lnTo>
                      <a:pt x="0" y="124460"/>
                    </a:lnTo>
                    <a:cubicBezTo>
                      <a:pt x="0" y="55880"/>
                      <a:pt x="55880" y="0"/>
                      <a:pt x="124460" y="0"/>
                    </a:cubicBezTo>
                    <a:lnTo>
                      <a:pt x="1774955" y="0"/>
                    </a:lnTo>
                    <a:cubicBezTo>
                      <a:pt x="1843535" y="0"/>
                      <a:pt x="1899415" y="55880"/>
                      <a:pt x="1899415" y="124460"/>
                    </a:cubicBezTo>
                    <a:lnTo>
                      <a:pt x="1899415" y="1905933"/>
                    </a:lnTo>
                    <a:cubicBezTo>
                      <a:pt x="1899415" y="1974513"/>
                      <a:pt x="1843535" y="2030393"/>
                      <a:pt x="1774955" y="2030393"/>
                    </a:cubicBezTo>
                    <a:close/>
                  </a:path>
                </a:pathLst>
              </a:custGeom>
              <a:solidFill>
                <a:srgbClr val="FFFFFF"/>
              </a:solidFill>
            </p:spPr>
          </p:sp>
        </p:grpSp>
        <p:sp>
          <p:nvSpPr>
            <p:cNvPr name="TextBox 6" id="6"/>
            <p:cNvSpPr txBox="true"/>
            <p:nvPr/>
          </p:nvSpPr>
          <p:spPr>
            <a:xfrm rot="0">
              <a:off x="448636" y="3602151"/>
              <a:ext cx="3301126"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7" id="7"/>
          <p:cNvSpPr txBox="true"/>
          <p:nvPr/>
        </p:nvSpPr>
        <p:spPr>
          <a:xfrm rot="0">
            <a:off x="2668298" y="2707291"/>
            <a:ext cx="2653465" cy="1664335"/>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Ultra-Bold"/>
                <a:ea typeface="Telegraf Ultra-Bold"/>
                <a:cs typeface="Telegraf Ultra-Bold"/>
                <a:sym typeface="Telegraf Ultra-Bold"/>
              </a:rPr>
              <a:t>BUSY INDIVIDUALS: </a:t>
            </a:r>
            <a:r>
              <a:rPr lang="en-US" sz="1599">
                <a:solidFill>
                  <a:srgbClr val="000000"/>
                </a:solidFill>
                <a:latin typeface="Telegraf"/>
                <a:ea typeface="Telegraf"/>
                <a:cs typeface="Telegraf"/>
                <a:sym typeface="Telegraf"/>
              </a:rPr>
              <a:t>THOSE LOOKING FOR QUICK AND CONVENIENT FOOD OPTIONS.</a:t>
            </a:r>
          </a:p>
          <a:p>
            <a:pPr algn="ctr">
              <a:lnSpc>
                <a:spcPts val="2239"/>
              </a:lnSpc>
              <a:spcBef>
                <a:spcPct val="0"/>
              </a:spcBef>
            </a:pPr>
          </a:p>
        </p:txBody>
      </p:sp>
      <p:sp>
        <p:nvSpPr>
          <p:cNvPr name="TextBox 8" id="8"/>
          <p:cNvSpPr txBox="true"/>
          <p:nvPr/>
        </p:nvSpPr>
        <p:spPr>
          <a:xfrm rot="0">
            <a:off x="7772174" y="4664342"/>
            <a:ext cx="2335252" cy="283210"/>
          </a:xfrm>
          <a:prstGeom prst="rect">
            <a:avLst/>
          </a:prstGeom>
        </p:spPr>
        <p:txBody>
          <a:bodyPr anchor="t" rtlCol="false" tIns="0" lIns="0" bIns="0" rIns="0">
            <a:spAutoFit/>
          </a:bodyPr>
          <a:lstStyle/>
          <a:p>
            <a:pPr algn="ctr" marL="0" indent="0" lvl="0">
              <a:lnSpc>
                <a:spcPts val="2239"/>
              </a:lnSpc>
              <a:spcBef>
                <a:spcPct val="0"/>
              </a:spcBef>
            </a:pPr>
          </a:p>
        </p:txBody>
      </p:sp>
      <p:sp>
        <p:nvSpPr>
          <p:cNvPr name="TextBox 9" id="9"/>
          <p:cNvSpPr txBox="true"/>
          <p:nvPr/>
        </p:nvSpPr>
        <p:spPr>
          <a:xfrm rot="0">
            <a:off x="7017247" y="4664342"/>
            <a:ext cx="2002139" cy="283210"/>
          </a:xfrm>
          <a:prstGeom prst="rect">
            <a:avLst/>
          </a:prstGeom>
        </p:spPr>
        <p:txBody>
          <a:bodyPr anchor="t" rtlCol="false" tIns="0" lIns="0" bIns="0" rIns="0">
            <a:spAutoFit/>
          </a:bodyPr>
          <a:lstStyle/>
          <a:p>
            <a:pPr algn="ctr" marL="0" indent="0" lvl="0">
              <a:lnSpc>
                <a:spcPts val="2239"/>
              </a:lnSpc>
              <a:spcBef>
                <a:spcPct val="0"/>
              </a:spcBef>
            </a:pPr>
          </a:p>
        </p:txBody>
      </p:sp>
      <p:grpSp>
        <p:nvGrpSpPr>
          <p:cNvPr name="Group 10" id="10"/>
          <p:cNvGrpSpPr/>
          <p:nvPr/>
        </p:nvGrpSpPr>
        <p:grpSpPr>
          <a:xfrm rot="0">
            <a:off x="7444987" y="2153178"/>
            <a:ext cx="3148799" cy="3365931"/>
            <a:chOff x="0" y="0"/>
            <a:chExt cx="4198398" cy="4487907"/>
          </a:xfrm>
        </p:grpSpPr>
        <p:grpSp>
          <p:nvGrpSpPr>
            <p:cNvPr name="Group 11" id="11"/>
            <p:cNvGrpSpPr/>
            <p:nvPr/>
          </p:nvGrpSpPr>
          <p:grpSpPr>
            <a:xfrm rot="0">
              <a:off x="0" y="0"/>
              <a:ext cx="4198398" cy="4487907"/>
              <a:chOff x="0" y="0"/>
              <a:chExt cx="1899415" cy="2030393"/>
            </a:xfrm>
          </p:grpSpPr>
          <p:sp>
            <p:nvSpPr>
              <p:cNvPr name="Freeform 12" id="12"/>
              <p:cNvSpPr/>
              <p:nvPr/>
            </p:nvSpPr>
            <p:spPr>
              <a:xfrm flipH="false" flipV="false" rot="0">
                <a:off x="0" y="0"/>
                <a:ext cx="1899415" cy="2030393"/>
              </a:xfrm>
              <a:custGeom>
                <a:avLst/>
                <a:gdLst/>
                <a:ahLst/>
                <a:cxnLst/>
                <a:rect r="r" b="b" t="t" l="l"/>
                <a:pathLst>
                  <a:path h="2030393" w="1899415">
                    <a:moveTo>
                      <a:pt x="1774955" y="2030393"/>
                    </a:moveTo>
                    <a:lnTo>
                      <a:pt x="124460" y="2030393"/>
                    </a:lnTo>
                    <a:cubicBezTo>
                      <a:pt x="55880" y="2030393"/>
                      <a:pt x="0" y="1974513"/>
                      <a:pt x="0" y="1905933"/>
                    </a:cubicBezTo>
                    <a:lnTo>
                      <a:pt x="0" y="124460"/>
                    </a:lnTo>
                    <a:cubicBezTo>
                      <a:pt x="0" y="55880"/>
                      <a:pt x="55880" y="0"/>
                      <a:pt x="124460" y="0"/>
                    </a:cubicBezTo>
                    <a:lnTo>
                      <a:pt x="1774955" y="0"/>
                    </a:lnTo>
                    <a:cubicBezTo>
                      <a:pt x="1843535" y="0"/>
                      <a:pt x="1899415" y="55880"/>
                      <a:pt x="1899415" y="124460"/>
                    </a:cubicBezTo>
                    <a:lnTo>
                      <a:pt x="1899415" y="1905933"/>
                    </a:lnTo>
                    <a:cubicBezTo>
                      <a:pt x="1899415" y="1974513"/>
                      <a:pt x="1843535" y="2030393"/>
                      <a:pt x="1774955" y="2030393"/>
                    </a:cubicBezTo>
                    <a:close/>
                  </a:path>
                </a:pathLst>
              </a:custGeom>
              <a:solidFill>
                <a:srgbClr val="FFFFFF"/>
              </a:solidFill>
            </p:spPr>
          </p:sp>
        </p:grpSp>
        <p:sp>
          <p:nvSpPr>
            <p:cNvPr name="TextBox 13" id="13"/>
            <p:cNvSpPr txBox="true"/>
            <p:nvPr/>
          </p:nvSpPr>
          <p:spPr>
            <a:xfrm rot="0">
              <a:off x="448636" y="3602151"/>
              <a:ext cx="3301126" cy="361738"/>
            </a:xfrm>
            <a:prstGeom prst="rect">
              <a:avLst/>
            </a:prstGeom>
          </p:spPr>
          <p:txBody>
            <a:bodyPr anchor="t" rtlCol="false" tIns="0" lIns="0" bIns="0" rIns="0">
              <a:spAutoFit/>
            </a:bodyPr>
            <a:lstStyle/>
            <a:p>
              <a:pPr algn="ctr" marL="0" indent="0" lvl="0">
                <a:lnSpc>
                  <a:spcPts val="2239"/>
                </a:lnSpc>
                <a:spcBef>
                  <a:spcPct val="0"/>
                </a:spcBef>
              </a:pPr>
            </a:p>
          </p:txBody>
        </p:sp>
      </p:grpSp>
      <p:sp>
        <p:nvSpPr>
          <p:cNvPr name="TextBox 14" id="14"/>
          <p:cNvSpPr txBox="true"/>
          <p:nvPr/>
        </p:nvSpPr>
        <p:spPr>
          <a:xfrm rot="0">
            <a:off x="7591927" y="2707291"/>
            <a:ext cx="2695746" cy="1388110"/>
          </a:xfrm>
          <a:prstGeom prst="rect">
            <a:avLst/>
          </a:prstGeom>
        </p:spPr>
        <p:txBody>
          <a:bodyPr anchor="t" rtlCol="false" tIns="0" lIns="0" bIns="0" rIns="0">
            <a:spAutoFit/>
          </a:bodyPr>
          <a:lstStyle/>
          <a:p>
            <a:pPr algn="l" marL="345439" indent="-172720" lvl="1">
              <a:lnSpc>
                <a:spcPts val="2239"/>
              </a:lnSpc>
              <a:buFont typeface="Arial"/>
              <a:buChar char="•"/>
            </a:pPr>
            <a:r>
              <a:rPr lang="en-US" b="true" sz="1599">
                <a:solidFill>
                  <a:srgbClr val="000000"/>
                </a:solidFill>
                <a:latin typeface="Telegraf Bold"/>
                <a:ea typeface="Telegraf Bold"/>
                <a:cs typeface="Telegraf Bold"/>
                <a:sym typeface="Telegraf Bold"/>
              </a:rPr>
              <a:t>MEAL PLANNERS: </a:t>
            </a:r>
            <a:r>
              <a:rPr lang="en-US" sz="1599">
                <a:solidFill>
                  <a:srgbClr val="000000"/>
                </a:solidFill>
                <a:latin typeface="Telegraf"/>
                <a:ea typeface="Telegraf"/>
                <a:cs typeface="Telegraf"/>
                <a:sym typeface="Telegraf"/>
              </a:rPr>
              <a:t>CUSTOMERS WHO PREFER TO PLAN AND ORDER MEALS FROM HOME.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1D4"/>
        </a:solidFill>
      </p:bgPr>
    </p:bg>
    <p:spTree>
      <p:nvGrpSpPr>
        <p:cNvPr id="1" name=""/>
        <p:cNvGrpSpPr/>
        <p:nvPr/>
      </p:nvGrpSpPr>
      <p:grpSpPr>
        <a:xfrm>
          <a:off x="0" y="0"/>
          <a:ext cx="0" cy="0"/>
          <a:chOff x="0" y="0"/>
          <a:chExt cx="0" cy="0"/>
        </a:xfrm>
      </p:grpSpPr>
      <p:sp>
        <p:nvSpPr>
          <p:cNvPr name="Freeform 2" id="2"/>
          <p:cNvSpPr/>
          <p:nvPr/>
        </p:nvSpPr>
        <p:spPr>
          <a:xfrm flipH="false" flipV="false" rot="0">
            <a:off x="1177075" y="2461843"/>
            <a:ext cx="2093942" cy="2093942"/>
          </a:xfrm>
          <a:custGeom>
            <a:avLst/>
            <a:gdLst/>
            <a:ahLst/>
            <a:cxnLst/>
            <a:rect r="r" b="b" t="t" l="l"/>
            <a:pathLst>
              <a:path h="2093942" w="2093942">
                <a:moveTo>
                  <a:pt x="0" y="0"/>
                </a:moveTo>
                <a:lnTo>
                  <a:pt x="2093942" y="0"/>
                </a:lnTo>
                <a:lnTo>
                  <a:pt x="2093942" y="2093942"/>
                </a:lnTo>
                <a:lnTo>
                  <a:pt x="0" y="2093942"/>
                </a:lnTo>
                <a:lnTo>
                  <a:pt x="0" y="0"/>
                </a:lnTo>
                <a:close/>
              </a:path>
            </a:pathLst>
          </a:custGeom>
          <a:blipFill>
            <a:blip r:embed="rId2"/>
            <a:stretch>
              <a:fillRect l="0" t="0" r="0" b="0"/>
            </a:stretch>
          </a:blipFill>
        </p:spPr>
      </p:sp>
      <p:sp>
        <p:nvSpPr>
          <p:cNvPr name="TextBox 3" id="3"/>
          <p:cNvSpPr txBox="true"/>
          <p:nvPr/>
        </p:nvSpPr>
        <p:spPr>
          <a:xfrm rot="0">
            <a:off x="3874298" y="2365176"/>
            <a:ext cx="5262554" cy="2190609"/>
          </a:xfrm>
          <a:prstGeom prst="rect">
            <a:avLst/>
          </a:prstGeom>
        </p:spPr>
        <p:txBody>
          <a:bodyPr anchor="t" rtlCol="false" tIns="0" lIns="0" bIns="0" rIns="0">
            <a:spAutoFit/>
          </a:bodyPr>
          <a:lstStyle/>
          <a:p>
            <a:pPr algn="ctr">
              <a:lnSpc>
                <a:spcPts val="2929"/>
              </a:lnSpc>
            </a:pPr>
            <a:r>
              <a:rPr lang="en-US" b="true" sz="2092" u="sng">
                <a:solidFill>
                  <a:srgbClr val="000000"/>
                </a:solidFill>
                <a:latin typeface="Telegraf Ultra-Bold"/>
                <a:ea typeface="Telegraf Ultra-Bold"/>
                <a:cs typeface="Telegraf Ultra-Bold"/>
                <a:sym typeface="Telegraf Ultra-Bold"/>
                <a:hlinkClick r:id="rId3" tooltip="https://www.figma.com/design/QzgnWBjh3XeCPFYCNQW49U/Pablo's-Snackbar?node-id=0-1&amp;t=fteBToSt4CCFVZ3m-1"/>
              </a:rPr>
              <a:t> </a:t>
            </a:r>
          </a:p>
          <a:p>
            <a:pPr algn="ctr">
              <a:lnSpc>
                <a:spcPts val="2929"/>
              </a:lnSpc>
            </a:pPr>
            <a:r>
              <a:rPr lang="en-US" b="true" sz="2092" u="sng">
                <a:solidFill>
                  <a:srgbClr val="000000"/>
                </a:solidFill>
                <a:latin typeface="Telegraf Ultra-Bold"/>
                <a:ea typeface="Telegraf Ultra-Bold"/>
                <a:cs typeface="Telegraf Ultra-Bold"/>
                <a:sym typeface="Telegraf Ultra-Bold"/>
                <a:hlinkClick r:id="rId4" tooltip="https://www.figma.com/design/QzgnWBjh3XeCPFYCNQW49U/Pablo's-Snackbar?node-id=0-1&amp;t=fteBToSt4CCFVZ3m-1"/>
              </a:rPr>
              <a:t>https://www.figma.com/design/QzgnWBjh3XeCPFYCNQW49U/Pablo's-Snackbar?node-id=0-1&amp;p=f&amp;t=fteBToSt4CCFVZ3m-0</a:t>
            </a:r>
          </a:p>
          <a:p>
            <a:pPr algn="ctr">
              <a:lnSpc>
                <a:spcPts val="2929"/>
              </a:lnSpc>
              <a:spcBef>
                <a:spcPct val="0"/>
              </a:spcBef>
            </a:pPr>
          </a:p>
        </p:txBody>
      </p:sp>
      <p:sp>
        <p:nvSpPr>
          <p:cNvPr name="TextBox 4" id="4"/>
          <p:cNvSpPr txBox="true"/>
          <p:nvPr/>
        </p:nvSpPr>
        <p:spPr>
          <a:xfrm rot="0">
            <a:off x="1340740" y="674370"/>
            <a:ext cx="10329671" cy="695325"/>
          </a:xfrm>
          <a:prstGeom prst="rect">
            <a:avLst/>
          </a:prstGeom>
        </p:spPr>
        <p:txBody>
          <a:bodyPr anchor="t" rtlCol="false" tIns="0" lIns="0" bIns="0" rIns="0">
            <a:spAutoFit/>
          </a:bodyPr>
          <a:lstStyle/>
          <a:p>
            <a:pPr algn="ctr" marL="0" indent="0" lvl="0">
              <a:lnSpc>
                <a:spcPts val="5040"/>
              </a:lnSpc>
            </a:pPr>
            <a:r>
              <a:rPr lang="en-US" b="true" sz="4200">
                <a:solidFill>
                  <a:srgbClr val="000000"/>
                </a:solidFill>
                <a:latin typeface="Telegraf Ultra-Bold"/>
                <a:ea typeface="Telegraf Ultra-Bold"/>
                <a:cs typeface="Telegraf Ultra-Bold"/>
                <a:sym typeface="Telegraf Ultra-Bold"/>
              </a:rPr>
              <a:t>Project Link:</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9D2"/>
        </a:solidFill>
      </p:bgPr>
    </p:bg>
    <p:spTree>
      <p:nvGrpSpPr>
        <p:cNvPr id="1" name=""/>
        <p:cNvGrpSpPr/>
        <p:nvPr/>
      </p:nvGrpSpPr>
      <p:grpSpPr>
        <a:xfrm>
          <a:off x="0" y="0"/>
          <a:ext cx="0" cy="0"/>
          <a:chOff x="0" y="0"/>
          <a:chExt cx="0" cy="0"/>
        </a:xfrm>
      </p:grpSpPr>
      <p:sp>
        <p:nvSpPr>
          <p:cNvPr name="TextBox 2" id="2"/>
          <p:cNvSpPr txBox="true"/>
          <p:nvPr/>
        </p:nvSpPr>
        <p:spPr>
          <a:xfrm rot="0">
            <a:off x="8944659" y="4899648"/>
            <a:ext cx="2329112" cy="283210"/>
          </a:xfrm>
          <a:prstGeom prst="rect">
            <a:avLst/>
          </a:prstGeom>
        </p:spPr>
        <p:txBody>
          <a:bodyPr anchor="t" rtlCol="false" tIns="0" lIns="0" bIns="0" rIns="0">
            <a:spAutoFit/>
          </a:bodyPr>
          <a:lstStyle/>
          <a:p>
            <a:pPr algn="ctr" marL="0" indent="0" lvl="0">
              <a:lnSpc>
                <a:spcPts val="2239"/>
              </a:lnSpc>
              <a:spcBef>
                <a:spcPct val="0"/>
              </a:spcBef>
            </a:pPr>
          </a:p>
        </p:txBody>
      </p:sp>
      <p:sp>
        <p:nvSpPr>
          <p:cNvPr name="TextBox 3" id="3"/>
          <p:cNvSpPr txBox="true"/>
          <p:nvPr/>
        </p:nvSpPr>
        <p:spPr>
          <a:xfrm rot="0">
            <a:off x="1264540" y="685828"/>
            <a:ext cx="10329671" cy="695325"/>
          </a:xfrm>
          <a:prstGeom prst="rect">
            <a:avLst/>
          </a:prstGeom>
        </p:spPr>
        <p:txBody>
          <a:bodyPr anchor="t" rtlCol="false" tIns="0" lIns="0" bIns="0" rIns="0">
            <a:spAutoFit/>
          </a:bodyPr>
          <a:lstStyle/>
          <a:p>
            <a:pPr algn="ctr" marL="0" indent="0" lvl="0">
              <a:lnSpc>
                <a:spcPts val="5040"/>
              </a:lnSpc>
            </a:pPr>
            <a:r>
              <a:rPr lang="en-US" b="true" sz="4200">
                <a:solidFill>
                  <a:srgbClr val="000000"/>
                </a:solidFill>
                <a:latin typeface="Telegraf Ultra-Bold"/>
                <a:ea typeface="Telegraf Ultra-Bold"/>
                <a:cs typeface="Telegraf Ultra-Bold"/>
                <a:sym typeface="Telegraf Ultra-Bold"/>
              </a:rPr>
              <a:t>Group Members</a:t>
            </a:r>
          </a:p>
        </p:txBody>
      </p:sp>
      <p:sp>
        <p:nvSpPr>
          <p:cNvPr name="TextBox 4" id="4"/>
          <p:cNvSpPr txBox="true"/>
          <p:nvPr/>
        </p:nvSpPr>
        <p:spPr>
          <a:xfrm rot="0">
            <a:off x="2893822" y="1980184"/>
            <a:ext cx="7223506" cy="4014566"/>
          </a:xfrm>
          <a:prstGeom prst="rect">
            <a:avLst/>
          </a:prstGeom>
        </p:spPr>
        <p:txBody>
          <a:bodyPr anchor="t" rtlCol="false" tIns="0" lIns="0" bIns="0" rIns="0">
            <a:spAutoFit/>
          </a:bodyPr>
          <a:lstStyle/>
          <a:p>
            <a:pPr algn="l">
              <a:lnSpc>
                <a:spcPts val="4572"/>
              </a:lnSpc>
            </a:pPr>
            <a:r>
              <a:rPr lang="en-US" sz="3266" b="true">
                <a:solidFill>
                  <a:srgbClr val="000000"/>
                </a:solidFill>
                <a:latin typeface="Telegraf Medium"/>
                <a:ea typeface="Telegraf Medium"/>
                <a:cs typeface="Telegraf Medium"/>
                <a:sym typeface="Telegraf Medium"/>
              </a:rPr>
              <a:t>Bautista, Tiffany Anne Vnyx</a:t>
            </a:r>
          </a:p>
          <a:p>
            <a:pPr algn="l">
              <a:lnSpc>
                <a:spcPts val="4572"/>
              </a:lnSpc>
            </a:pPr>
            <a:r>
              <a:rPr lang="en-US" sz="3266" b="true">
                <a:solidFill>
                  <a:srgbClr val="000000"/>
                </a:solidFill>
                <a:latin typeface="Telegraf Medium"/>
                <a:ea typeface="Telegraf Medium"/>
                <a:cs typeface="Telegraf Medium"/>
                <a:sym typeface="Telegraf Medium"/>
              </a:rPr>
              <a:t>Gonda, Daenielle </a:t>
            </a:r>
          </a:p>
          <a:p>
            <a:pPr algn="l">
              <a:lnSpc>
                <a:spcPts val="4572"/>
              </a:lnSpc>
            </a:pPr>
            <a:r>
              <a:rPr lang="en-US" sz="3266" b="true">
                <a:solidFill>
                  <a:srgbClr val="000000"/>
                </a:solidFill>
                <a:latin typeface="Telegraf Medium"/>
                <a:ea typeface="Telegraf Medium"/>
                <a:cs typeface="Telegraf Medium"/>
                <a:sym typeface="Telegraf Medium"/>
              </a:rPr>
              <a:t>Icarro, Charisma</a:t>
            </a:r>
          </a:p>
          <a:p>
            <a:pPr algn="l">
              <a:lnSpc>
                <a:spcPts val="4572"/>
              </a:lnSpc>
            </a:pPr>
            <a:r>
              <a:rPr lang="en-US" sz="3266" b="true">
                <a:solidFill>
                  <a:srgbClr val="000000"/>
                </a:solidFill>
                <a:latin typeface="Telegraf Medium"/>
                <a:ea typeface="Telegraf Medium"/>
                <a:cs typeface="Telegraf Medium"/>
                <a:sym typeface="Telegraf Medium"/>
              </a:rPr>
              <a:t>Manalili, Jonah</a:t>
            </a:r>
          </a:p>
          <a:p>
            <a:pPr algn="l">
              <a:lnSpc>
                <a:spcPts val="4572"/>
              </a:lnSpc>
            </a:pPr>
            <a:r>
              <a:rPr lang="en-US" sz="3266" b="true">
                <a:solidFill>
                  <a:srgbClr val="000000"/>
                </a:solidFill>
                <a:latin typeface="Telegraf Medium"/>
                <a:ea typeface="Telegraf Medium"/>
                <a:cs typeface="Telegraf Medium"/>
                <a:sym typeface="Telegraf Medium"/>
              </a:rPr>
              <a:t>Samia, Jovel</a:t>
            </a:r>
          </a:p>
          <a:p>
            <a:pPr algn="l">
              <a:lnSpc>
                <a:spcPts val="4572"/>
              </a:lnSpc>
            </a:pPr>
            <a:r>
              <a:rPr lang="en-US" sz="3266" b="true">
                <a:solidFill>
                  <a:srgbClr val="000000"/>
                </a:solidFill>
                <a:latin typeface="Telegraf Medium"/>
                <a:ea typeface="Telegraf Medium"/>
                <a:cs typeface="Telegraf Medium"/>
                <a:sym typeface="Telegraf Medium"/>
              </a:rPr>
              <a:t>Sia, Ronalyn</a:t>
            </a:r>
          </a:p>
          <a:p>
            <a:pPr algn="l">
              <a:lnSpc>
                <a:spcPts val="457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A27C"/>
        </a:solidFill>
      </p:bgPr>
    </p:bg>
    <p:spTree>
      <p:nvGrpSpPr>
        <p:cNvPr id="1" name=""/>
        <p:cNvGrpSpPr/>
        <p:nvPr/>
      </p:nvGrpSpPr>
      <p:grpSpPr>
        <a:xfrm>
          <a:off x="0" y="0"/>
          <a:ext cx="0" cy="0"/>
          <a:chOff x="0" y="0"/>
          <a:chExt cx="0" cy="0"/>
        </a:xfrm>
      </p:grpSpPr>
      <p:grpSp>
        <p:nvGrpSpPr>
          <p:cNvPr name="Group 2" id="2"/>
          <p:cNvGrpSpPr/>
          <p:nvPr/>
        </p:nvGrpSpPr>
        <p:grpSpPr>
          <a:xfrm rot="0">
            <a:off x="0" y="0"/>
            <a:ext cx="6505575" cy="7315200"/>
            <a:chOff x="0" y="0"/>
            <a:chExt cx="8674100" cy="9753600"/>
          </a:xfrm>
        </p:grpSpPr>
        <p:pic>
          <p:nvPicPr>
            <p:cNvPr name="Picture 3" id="3"/>
            <p:cNvPicPr>
              <a:picLocks noChangeAspect="true"/>
            </p:cNvPicPr>
            <p:nvPr/>
          </p:nvPicPr>
          <p:blipFill>
            <a:blip r:embed="rId2"/>
            <a:srcRect l="28638" t="0" r="12073" b="0"/>
            <a:stretch>
              <a:fillRect/>
            </a:stretch>
          </p:blipFill>
          <p:spPr>
            <a:xfrm flipH="false" flipV="false">
              <a:off x="0" y="0"/>
              <a:ext cx="8674100" cy="9753600"/>
            </a:xfrm>
            <a:prstGeom prst="rect">
              <a:avLst/>
            </a:prstGeom>
          </p:spPr>
        </p:pic>
      </p:grpSp>
      <p:sp>
        <p:nvSpPr>
          <p:cNvPr name="TextBox 4" id="4"/>
          <p:cNvSpPr txBox="true"/>
          <p:nvPr/>
        </p:nvSpPr>
        <p:spPr>
          <a:xfrm rot="0">
            <a:off x="6963589" y="2497175"/>
            <a:ext cx="5734911" cy="1838325"/>
          </a:xfrm>
          <a:prstGeom prst="rect">
            <a:avLst/>
          </a:prstGeom>
        </p:spPr>
        <p:txBody>
          <a:bodyPr anchor="t" rtlCol="false" tIns="0" lIns="0" bIns="0" rIns="0">
            <a:spAutoFit/>
          </a:bodyPr>
          <a:lstStyle/>
          <a:p>
            <a:pPr algn="l">
              <a:lnSpc>
                <a:spcPts val="7027"/>
              </a:lnSpc>
            </a:pPr>
            <a:r>
              <a:rPr lang="en-US" sz="5855" b="true">
                <a:solidFill>
                  <a:srgbClr val="EFEFEF"/>
                </a:solidFill>
                <a:latin typeface="Telegraf Ultra-Bold"/>
                <a:ea typeface="Telegraf Ultra-Bold"/>
                <a:cs typeface="Telegraf Ultra-Bold"/>
                <a:sym typeface="Telegraf Ultra-Bold"/>
              </a:rPr>
              <a:t>SCREENSHOT/MOCKUPS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984445" y="479781"/>
            <a:ext cx="7042259" cy="6355639"/>
          </a:xfrm>
          <a:custGeom>
            <a:avLst/>
            <a:gdLst/>
            <a:ahLst/>
            <a:cxnLst/>
            <a:rect r="r" b="b" t="t" l="l"/>
            <a:pathLst>
              <a:path h="6355639" w="7042259">
                <a:moveTo>
                  <a:pt x="0" y="0"/>
                </a:moveTo>
                <a:lnTo>
                  <a:pt x="7042260" y="0"/>
                </a:lnTo>
                <a:lnTo>
                  <a:pt x="7042260" y="6355638"/>
                </a:lnTo>
                <a:lnTo>
                  <a:pt x="0" y="6355638"/>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2988668" y="603612"/>
            <a:ext cx="6832208" cy="6107976"/>
          </a:xfrm>
          <a:custGeom>
            <a:avLst/>
            <a:gdLst/>
            <a:ahLst/>
            <a:cxnLst/>
            <a:rect r="r" b="b" t="t" l="l"/>
            <a:pathLst>
              <a:path h="6107976" w="6832208">
                <a:moveTo>
                  <a:pt x="0" y="0"/>
                </a:moveTo>
                <a:lnTo>
                  <a:pt x="6832208" y="0"/>
                </a:lnTo>
                <a:lnTo>
                  <a:pt x="6832208" y="6107976"/>
                </a:lnTo>
                <a:lnTo>
                  <a:pt x="0" y="610797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6860" y="647009"/>
            <a:ext cx="9557430" cy="6021181"/>
          </a:xfrm>
          <a:custGeom>
            <a:avLst/>
            <a:gdLst/>
            <a:ahLst/>
            <a:cxnLst/>
            <a:rect r="r" b="b" t="t" l="l"/>
            <a:pathLst>
              <a:path h="6021181" w="9557430">
                <a:moveTo>
                  <a:pt x="0" y="0"/>
                </a:moveTo>
                <a:lnTo>
                  <a:pt x="9557430" y="0"/>
                </a:lnTo>
                <a:lnTo>
                  <a:pt x="9557430" y="6021182"/>
                </a:lnTo>
                <a:lnTo>
                  <a:pt x="0" y="6021182"/>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726117" y="252236"/>
            <a:ext cx="9558915" cy="6810727"/>
          </a:xfrm>
          <a:custGeom>
            <a:avLst/>
            <a:gdLst/>
            <a:ahLst/>
            <a:cxnLst/>
            <a:rect r="r" b="b" t="t" l="l"/>
            <a:pathLst>
              <a:path h="6810727" w="9558915">
                <a:moveTo>
                  <a:pt x="0" y="0"/>
                </a:moveTo>
                <a:lnTo>
                  <a:pt x="9558916" y="0"/>
                </a:lnTo>
                <a:lnTo>
                  <a:pt x="9558916" y="6810728"/>
                </a:lnTo>
                <a:lnTo>
                  <a:pt x="0" y="681072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Freeform 2" id="2"/>
          <p:cNvSpPr/>
          <p:nvPr/>
        </p:nvSpPr>
        <p:spPr>
          <a:xfrm flipH="false" flipV="false" rot="0">
            <a:off x="1833262" y="346098"/>
            <a:ext cx="9344625" cy="6623003"/>
          </a:xfrm>
          <a:custGeom>
            <a:avLst/>
            <a:gdLst/>
            <a:ahLst/>
            <a:cxnLst/>
            <a:rect r="r" b="b" t="t" l="l"/>
            <a:pathLst>
              <a:path h="6623003" w="9344625">
                <a:moveTo>
                  <a:pt x="0" y="0"/>
                </a:moveTo>
                <a:lnTo>
                  <a:pt x="9344626" y="0"/>
                </a:lnTo>
                <a:lnTo>
                  <a:pt x="9344626" y="6623004"/>
                </a:lnTo>
                <a:lnTo>
                  <a:pt x="0" y="662300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E39751"/>
        </a:solidFill>
      </p:bgPr>
    </p:bg>
    <p:spTree>
      <p:nvGrpSpPr>
        <p:cNvPr id="1" name=""/>
        <p:cNvGrpSpPr/>
        <p:nvPr/>
      </p:nvGrpSpPr>
      <p:grpSpPr>
        <a:xfrm>
          <a:off x="0" y="0"/>
          <a:ext cx="0" cy="0"/>
          <a:chOff x="0" y="0"/>
          <a:chExt cx="0" cy="0"/>
        </a:xfrm>
      </p:grpSpPr>
      <p:sp>
        <p:nvSpPr>
          <p:cNvPr name="TextBox 2" id="2"/>
          <p:cNvSpPr txBox="true"/>
          <p:nvPr/>
        </p:nvSpPr>
        <p:spPr>
          <a:xfrm rot="0">
            <a:off x="2313674" y="2433733"/>
            <a:ext cx="8383802" cy="2371533"/>
          </a:xfrm>
          <a:prstGeom prst="rect">
            <a:avLst/>
          </a:prstGeom>
        </p:spPr>
        <p:txBody>
          <a:bodyPr anchor="t" rtlCol="false" tIns="0" lIns="0" bIns="0" rIns="0">
            <a:spAutoFit/>
          </a:bodyPr>
          <a:lstStyle/>
          <a:p>
            <a:pPr algn="ctr" marL="0" indent="0" lvl="0">
              <a:lnSpc>
                <a:spcPts val="9063"/>
              </a:lnSpc>
              <a:spcBef>
                <a:spcPct val="0"/>
              </a:spcBef>
            </a:pPr>
            <a:r>
              <a:rPr lang="en-US" b="true" sz="7553">
                <a:solidFill>
                  <a:srgbClr val="EFEFEF"/>
                </a:solidFill>
                <a:latin typeface="Telegraf Ultra-Bold"/>
                <a:ea typeface="Telegraf Ultra-Bold"/>
                <a:cs typeface="Telegraf Ultra-Bold"/>
                <a:sym typeface="Telegraf Ultra-Bold"/>
              </a:rPr>
              <a:t>E - COMMERCE PLATFORM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DAGZuzJEGTM</dc:identifier>
  <dcterms:modified xsi:type="dcterms:W3CDTF">2011-08-01T06:04:30Z</dcterms:modified>
  <cp:revision>1</cp:revision>
  <dc:title>E COMMERCE PLATFORM </dc:title>
</cp:coreProperties>
</file>